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3891200" cy="38404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23" autoAdjust="0"/>
  </p:normalViewPr>
  <p:slideViewPr>
    <p:cSldViewPr snapToGrid="0" showGuides="1">
      <p:cViewPr varScale="1">
        <p:scale>
          <a:sx n="19" d="100"/>
          <a:sy n="19" d="100"/>
        </p:scale>
        <p:origin x="2238" y="120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C9092-7902-4641-9498-A76BF1C91E3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2913" y="1162050"/>
            <a:ext cx="35845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1408B-F27A-4477-9217-779F9928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8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2913" y="1162050"/>
            <a:ext cx="35845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1408B-F27A-4477-9217-779F99285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pic>
        <p:nvPicPr>
          <p:cNvPr id="11" name="Picture 10" descr="The University of Northern Iowa Logo customized for the Biology Department." title="Biology Department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654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undry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8" cy="73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7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etal Casting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The University of Northern Iowa Logo customized for the UNI Metal Casting Center" title="Metal Casting Center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50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NI_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6EBCCC-7651-4F97-8EEC-B6F283D161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4" y="345387"/>
            <a:ext cx="73269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5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emsitry and Biochemis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 descr="The University of Northern Iowa Logo customized for the Chemistry and Biochemistry Department." title="Chem and Biochem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4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mputer 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The University of Northern Iowa Logo customized for the Department of Computer Science Department." title="Computer Science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arth and Environmental Sciences3_Bi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The University of Northern Iowa Logo customized for the Deparement of Earth and Environmental Sciences." title="Earth and Environmental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4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thma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The University of Northern Iowa Logo customized for the Mathematics Department." title="Mathematics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17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hys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The University of Northern Iowa Logo customized for the Physics Department." title="Physics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6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cience Edu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 descr="The University of Northern Iowa Logo customized for Science Education." title="Science Edu Lock-U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6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pplied Engineering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mmunication Sciences and Disor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 informative title, usually a full sentence in two lines or less, use Arial sized 96-120.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72400" y="4899361"/>
            <a:ext cx="34290000" cy="150144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94642" indent="0" algn="ctr">
              <a:buNone/>
              <a:defRPr sz="9600"/>
            </a:lvl2pPr>
            <a:lvl3pPr marL="4389285" indent="0" algn="ctr">
              <a:buNone/>
              <a:defRPr sz="8640"/>
            </a:lvl3pPr>
            <a:lvl4pPr marL="6583927" indent="0" algn="ctr">
              <a:buNone/>
              <a:defRPr sz="7680"/>
            </a:lvl4pPr>
            <a:lvl5pPr marL="8778569" indent="0" algn="ctr">
              <a:buNone/>
              <a:defRPr sz="7680"/>
            </a:lvl5pPr>
            <a:lvl6pPr marL="10973211" indent="0" algn="ctr">
              <a:buNone/>
              <a:defRPr sz="7680"/>
            </a:lvl6pPr>
            <a:lvl7pPr marL="13167854" indent="0" algn="ctr">
              <a:buNone/>
              <a:defRPr sz="7680"/>
            </a:lvl7pPr>
            <a:lvl8pPr marL="15362496" indent="0" algn="ctr">
              <a:buNone/>
              <a:defRPr sz="7680"/>
            </a:lvl8pPr>
            <a:lvl9pPr marL="17557138" indent="0" algn="ctr">
              <a:buNone/>
              <a:defRPr sz="7680"/>
            </a:lvl9pPr>
          </a:lstStyle>
          <a:p>
            <a:r>
              <a:rPr lang="en-US" dirty="0"/>
              <a:t>Author Full Name, University of Northern Iowa and Author 2 Full Name, University of Northern Iowa</a:t>
            </a:r>
            <a:br>
              <a:rPr lang="en-US" dirty="0"/>
            </a:br>
            <a:r>
              <a:rPr lang="en-US" dirty="0"/>
              <a:t>-or- Author 1 full name, Author 2 Full name, Author 3 full name, etc. with Institutions on a second line.  Use Arial size 36.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"/>
            <a:ext cx="6800849" cy="739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1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7153837"/>
            <a:ext cx="37856160" cy="27437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Do not use this slide.</a:t>
            </a:r>
          </a:p>
          <a:p>
            <a:pPr lvl="1"/>
            <a:r>
              <a:rPr lang="en-US" dirty="0"/>
              <a:t>In slide LAYOUT select your home department or center.</a:t>
            </a:r>
          </a:p>
          <a:p>
            <a:pPr lvl="2"/>
            <a:r>
              <a:rPr lang="en-US" dirty="0"/>
              <a:t>Your department UNI Lock-up will automatically be added.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9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FED6-EE53-4FBF-B873-284F3F0BB28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9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9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8DB4C-0741-4BA7-A73D-BB8D32865B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37204650"/>
            <a:ext cx="4389120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7772400" y="314257"/>
            <a:ext cx="34290000" cy="42708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9600"/>
              <a:t>An informative title, usually a full sentence in two lines or less, use Arial sized 96-120.</a:t>
            </a:r>
            <a:endParaRPr lang="en-US" sz="9600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7772400" y="4899361"/>
            <a:ext cx="34290000" cy="1501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/>
              <a:t>Author Full Name, University of Northern Iowa and Author 2 Full Name, University of Northern Iowa</a:t>
            </a:r>
            <a:br>
              <a:rPr lang="en-US" sz="3600"/>
            </a:br>
            <a:r>
              <a:rPr lang="en-US" sz="3600"/>
              <a:t>-or- Author 1 full name, Author 2 Full name, Author 3 full name, etc. with Institutions on a second line.  Use Arial size 36.</a:t>
            </a:r>
            <a:endParaRPr lang="en-US" sz="3600" dirty="0"/>
          </a:p>
        </p:txBody>
      </p:sp>
      <p:pic>
        <p:nvPicPr>
          <p:cNvPr id="12" name="Picture 11" descr="Logo of the University of Northern Iowa" title="UNI Logo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72" y="2077314"/>
            <a:ext cx="5741708" cy="224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3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71" r:id="rId8"/>
    <p:sldLayoutId id="2147483669" r:id="rId9"/>
    <p:sldLayoutId id="2147483672" r:id="rId10"/>
    <p:sldLayoutId id="2147483666" r:id="rId11"/>
    <p:sldLayoutId id="2147483670" r:id="rId12"/>
  </p:sldLayoutIdLst>
  <p:txStyles>
    <p:titleStyle>
      <a:lvl1pPr algn="l" defTabSz="4389285" rtl="0" eaLnBrk="1" latinLnBrk="0" hangingPunct="1">
        <a:lnSpc>
          <a:spcPct val="90000"/>
        </a:lnSpc>
        <a:spcBef>
          <a:spcPct val="0"/>
        </a:spcBef>
        <a:buNone/>
        <a:defRPr sz="211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321" indent="-1097321" algn="l" defTabSz="4389285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1" kern="1200">
          <a:solidFill>
            <a:schemeClr val="tx1"/>
          </a:solidFill>
          <a:latin typeface="+mn-lt"/>
          <a:ea typeface="+mn-ea"/>
          <a:cs typeface="+mn-cs"/>
        </a:defRPr>
      </a:lvl1pPr>
      <a:lvl2pPr marL="3291963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486606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248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890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533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5175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817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4460" indent="-1097321" algn="l" defTabSz="4389285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642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285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927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569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211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854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496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7138" algn="l" defTabSz="4389285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r.uni.edu/uni-brand/visual-identi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989736-7189-491D-9E27-A595C5687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A3D01F6-C939-4485-82E7-39CBF90DF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6520" y="4931148"/>
            <a:ext cx="1264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E83FED-4B95-4CC4-8D8D-C29413465065}"/>
              </a:ext>
            </a:extLst>
          </p:cNvPr>
          <p:cNvSpPr/>
          <p:nvPr/>
        </p:nvSpPr>
        <p:spPr>
          <a:xfrm>
            <a:off x="-13228321" y="2804160"/>
            <a:ext cx="969818" cy="969818"/>
          </a:xfrm>
          <a:prstGeom prst="rect">
            <a:avLst/>
          </a:prstGeom>
          <a:solidFill>
            <a:srgbClr val="4624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F9EA17-FB36-4BD8-9266-5064AEFED6ED}"/>
              </a:ext>
            </a:extLst>
          </p:cNvPr>
          <p:cNvSpPr txBox="1"/>
          <p:nvPr/>
        </p:nvSpPr>
        <p:spPr>
          <a:xfrm>
            <a:off x="-13167361" y="2904971"/>
            <a:ext cx="1292352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UNI Purple R80-G7-B120 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UNI Gold R255-G181-B0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/>
              <a:t>See </a:t>
            </a:r>
            <a:r>
              <a:rPr lang="en-US" sz="2800" i="1" dirty="0">
                <a:hlinkClick r:id="rId3"/>
              </a:rPr>
              <a:t>https://ur.uni.edu/uni-brand/visual-identity/</a:t>
            </a:r>
            <a:r>
              <a:rPr lang="en-US" sz="2800" i="1" dirty="0"/>
              <a:t> for additional suggestions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6BC536-7CC1-4D0C-8B05-EBEB2DFF356D}"/>
              </a:ext>
            </a:extLst>
          </p:cNvPr>
          <p:cNvSpPr/>
          <p:nvPr/>
        </p:nvSpPr>
        <p:spPr>
          <a:xfrm>
            <a:off x="-13228321" y="4125647"/>
            <a:ext cx="969818" cy="969818"/>
          </a:xfrm>
          <a:prstGeom prst="rect">
            <a:avLst/>
          </a:prstGeom>
          <a:solidFill>
            <a:srgbClr val="F5B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F2A772-5CF5-49D7-BFE4-000489C81D48}"/>
              </a:ext>
            </a:extLst>
          </p:cNvPr>
          <p:cNvSpPr/>
          <p:nvPr/>
        </p:nvSpPr>
        <p:spPr>
          <a:xfrm>
            <a:off x="-13228321" y="11685374"/>
            <a:ext cx="11246153" cy="1818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23333"/>
                </a:solidFill>
                <a:effectLst/>
              </a:rPr>
              <a:t>Slide Design Tips</a:t>
            </a:r>
            <a:endParaRPr lang="en-US" sz="3600" dirty="0">
              <a:solidFill>
                <a:srgbClr val="323333"/>
              </a:solidFill>
              <a:effectLst/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It’s important to maintain a good contrast between the background color and the text color. Consider using a light color background and dark text.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The colors on the computer monitor will not reproduce exactly the same on a printed poster, as monitor color settings vary.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Include the YEAR somewhere in your poster.</a:t>
            </a:r>
            <a:endParaRPr lang="en-US" sz="2400" dirty="0">
              <a:solidFill>
                <a:srgbClr val="323333"/>
              </a:solidFill>
              <a:effectLst/>
            </a:endParaRPr>
          </a:p>
          <a:p>
            <a:pPr>
              <a:buFont typeface="Arial" charset="0"/>
              <a:buChar char="•"/>
            </a:pPr>
            <a:endParaRPr lang="en-US" sz="2400" b="1" dirty="0">
              <a:solidFill>
                <a:srgbClr val="323333"/>
              </a:solidFill>
            </a:endParaRPr>
          </a:p>
          <a:p>
            <a:r>
              <a:rPr lang="en-US" sz="3600" b="1" dirty="0">
                <a:solidFill>
                  <a:srgbClr val="323333"/>
                </a:solidFill>
                <a:effectLst/>
              </a:rPr>
              <a:t>Graphics</a:t>
            </a:r>
            <a:endParaRPr lang="en-US" sz="3600" dirty="0">
              <a:solidFill>
                <a:srgbClr val="323333"/>
              </a:solidFill>
              <a:effectLst/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Create/set i</a:t>
            </a:r>
            <a:r>
              <a:rPr lang="en-US" sz="2400" dirty="0">
                <a:solidFill>
                  <a:srgbClr val="323333"/>
                </a:solidFill>
                <a:effectLst/>
              </a:rPr>
              <a:t>mage resolution to 150 dpi to ensure their quality &amp; ability to print.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Insert pictures/images directly into PowerPoint. Linked images will not print correctly. Paste tables and charts </a:t>
            </a:r>
            <a:r>
              <a:rPr lang="en-US" sz="2400" i="1" dirty="0">
                <a:solidFill>
                  <a:srgbClr val="323333"/>
                </a:solidFill>
                <a:effectLst/>
              </a:rPr>
              <a:t>as pictures </a:t>
            </a:r>
            <a:r>
              <a:rPr lang="en-US" sz="2400" dirty="0">
                <a:solidFill>
                  <a:srgbClr val="323333"/>
                </a:solidFill>
                <a:effectLst/>
              </a:rPr>
              <a:t>to avoid linking. 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The preferred image formats for all inserted images are 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PNG</a:t>
            </a:r>
            <a:r>
              <a:rPr lang="en-US" sz="2400" b="1" dirty="0">
                <a:effectLst/>
              </a:rPr>
              <a:t>,</a:t>
            </a:r>
            <a:r>
              <a:rPr lang="en-US" sz="2400" dirty="0">
                <a:solidFill>
                  <a:srgbClr val="323333"/>
                </a:solidFill>
                <a:effectLst/>
              </a:rPr>
              <a:t> or 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JPEG</a:t>
            </a:r>
            <a:r>
              <a:rPr lang="en-US" sz="2400" dirty="0">
                <a:solidFill>
                  <a:srgbClr val="323333"/>
                </a:solidFill>
                <a:effectLst/>
              </a:rPr>
              <a:t> if you do not need a transparent background.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Do not enlarge images </a:t>
            </a:r>
            <a:r>
              <a:rPr lang="en-US" sz="2400" i="1" dirty="0">
                <a:solidFill>
                  <a:srgbClr val="323333"/>
                </a:solidFill>
                <a:effectLst/>
              </a:rPr>
              <a:t>after</a:t>
            </a:r>
            <a:r>
              <a:rPr lang="en-US" sz="2400" dirty="0">
                <a:solidFill>
                  <a:srgbClr val="323333"/>
                </a:solidFill>
                <a:effectLst/>
              </a:rPr>
              <a:t> they have been inserted into PowerPoint.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To adjust an image and retain proportion, hold down the </a:t>
            </a:r>
            <a:r>
              <a:rPr lang="en-US" sz="2400" b="1" dirty="0">
                <a:solidFill>
                  <a:srgbClr val="323333"/>
                </a:solidFill>
                <a:effectLst/>
              </a:rPr>
              <a:t>Shift</a:t>
            </a:r>
            <a:r>
              <a:rPr lang="en-US" sz="2400" dirty="0">
                <a:solidFill>
                  <a:srgbClr val="323333"/>
                </a:solidFill>
                <a:effectLst/>
              </a:rPr>
              <a:t> key and click and drag with the mouse on one of the corners in order to scale it.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Equations pasted from another program, such as Word</a:t>
            </a:r>
            <a:r>
              <a:rPr lang="en-US" sz="2400" dirty="0">
                <a:solidFill>
                  <a:srgbClr val="323333"/>
                </a:solidFill>
              </a:rPr>
              <a:t>, may need to be pasted as pictures.</a:t>
            </a:r>
            <a:endParaRPr lang="en-US" sz="2400" dirty="0">
              <a:solidFill>
                <a:srgbClr val="323333"/>
              </a:solidFill>
              <a:effectLst/>
            </a:endParaRPr>
          </a:p>
          <a:p>
            <a:pPr>
              <a:buFont typeface="Arial" charset="0"/>
              <a:buChar char="•"/>
            </a:pPr>
            <a:endParaRPr lang="en-US" sz="2400" dirty="0">
              <a:solidFill>
                <a:srgbClr val="323333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Text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x-none" altLang="x-none" sz="2400" dirty="0">
                <a:solidFill>
                  <a:srgbClr val="323333"/>
                </a:solidFill>
                <a:ea typeface="Helvetica" charset="-52"/>
              </a:rPr>
              <a:t>Sans-serif fonts are the best for posters, particularly for the title</a:t>
            </a:r>
            <a:r>
              <a:rPr lang="en-US" altLang="x-none" sz="2400" dirty="0">
                <a:solidFill>
                  <a:srgbClr val="323333"/>
                </a:solidFill>
                <a:ea typeface="Helvetica" charset="-52"/>
              </a:rPr>
              <a:t> </a:t>
            </a:r>
            <a:r>
              <a:rPr lang="x-none" altLang="x-none" sz="2400" dirty="0">
                <a:solidFill>
                  <a:srgbClr val="323333"/>
                </a:solidFill>
                <a:ea typeface="Helvetica" charset="-52"/>
              </a:rPr>
              <a:t>and headers.</a:t>
            </a:r>
            <a:r>
              <a:rPr lang="x-none" altLang="x-none" sz="2400" dirty="0"/>
              <a:t> </a:t>
            </a:r>
            <a:endParaRPr lang="x-none" altLang="x-none" sz="2400" dirty="0">
              <a:solidFill>
                <a:srgbClr val="323333"/>
              </a:solidFill>
              <a:ea typeface="Helvetica" charset="-5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x-none" sz="2400" dirty="0">
                <a:solidFill>
                  <a:srgbClr val="323333"/>
                </a:solidFill>
                <a:ea typeface="Helvetica" charset="-52"/>
              </a:rPr>
              <a:t>The preferred font for UNI posters is Arial.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x-none" altLang="x-none" sz="2400" dirty="0">
                <a:solidFill>
                  <a:srgbClr val="323333"/>
                </a:solidFill>
                <a:ea typeface="Helvetica" charset="-52"/>
              </a:rPr>
              <a:t>For readability, </a:t>
            </a:r>
            <a:r>
              <a:rPr lang="en-US" altLang="x-none" sz="2400" dirty="0">
                <a:solidFill>
                  <a:srgbClr val="323333"/>
                </a:solidFill>
                <a:ea typeface="Helvetica" charset="-52"/>
              </a:rPr>
              <a:t>do </a:t>
            </a:r>
            <a:r>
              <a:rPr lang="x-none" altLang="x-none" sz="2400" dirty="0">
                <a:solidFill>
                  <a:srgbClr val="323333"/>
                </a:solidFill>
                <a:ea typeface="Helvetica" charset="-52"/>
              </a:rPr>
              <a:t>not use a font size any smaller than </a:t>
            </a:r>
            <a:r>
              <a:rPr lang="en-US" altLang="x-none" sz="2400" dirty="0">
                <a:solidFill>
                  <a:srgbClr val="FF0000"/>
                </a:solidFill>
                <a:ea typeface="Helvetica" charset="-52"/>
              </a:rPr>
              <a:t>20</a:t>
            </a:r>
            <a:r>
              <a:rPr lang="x-none" altLang="x-none" sz="2400" dirty="0">
                <a:solidFill>
                  <a:srgbClr val="FF0000"/>
                </a:solidFill>
                <a:ea typeface="Helvetica" charset="-52"/>
              </a:rPr>
              <a:t> points</a:t>
            </a:r>
            <a:r>
              <a:rPr lang="x-none" altLang="x-none" sz="2400" dirty="0">
                <a:solidFill>
                  <a:srgbClr val="323333"/>
                </a:solidFill>
                <a:ea typeface="Helvetica" charset="-52"/>
              </a:rPr>
              <a:t>.</a:t>
            </a:r>
            <a:r>
              <a:rPr lang="x-none" altLang="x-none" sz="2400" dirty="0"/>
              <a:t> </a:t>
            </a:r>
            <a:endParaRPr lang="en-US" altLang="x-none" sz="2400" dirty="0">
              <a:solidFill>
                <a:srgbClr val="323333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x-none" altLang="x-none" sz="2400" b="0" i="0" u="none" strike="noStrike" cap="none" normalizeH="0" baseline="0" dirty="0">
                <a:ln>
                  <a:noFill/>
                </a:ln>
                <a:solidFill>
                  <a:srgbClr val="323333"/>
                </a:solidFill>
                <a:effectLst/>
                <a:ea typeface="Helvetica" charset="-52"/>
              </a:rPr>
              <a:t>For consistency, make all the headers the same size and use the same font size throughout the poster for all body text.</a:t>
            </a:r>
            <a:r>
              <a:rPr kumimoji="0" lang="x-none" altLang="x-none" sz="24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lang="en-US" altLang="x-none" sz="24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At the top include an informative title, usually a full sentence in two lines or less, use Arial sized 96-120.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List each author with their home institution name in the format preferred by your field, generally at Arial sized 36 or larger.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Section Headers are generally uniform in size between Ariel sized 36-80.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Body text is generally uniform in size between Arial 24-48 and not below 20.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Text in figures, charts, tables, and notations may be smaller than Ariel size 20 but should be readable.</a:t>
            </a:r>
            <a:endParaRPr kumimoji="0" lang="en-US" altLang="x-none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x-none" sz="2400" dirty="0">
                <a:solidFill>
                  <a:srgbClr val="323333"/>
                </a:solidFill>
                <a:ea typeface="Helvetica" charset="-52"/>
              </a:rPr>
              <a:t>The preferred method to add symbols is to select </a:t>
            </a:r>
            <a:r>
              <a:rPr lang="en-US" altLang="x-none" sz="2400" dirty="0">
                <a:solidFill>
                  <a:schemeClr val="accent1"/>
                </a:solidFill>
                <a:ea typeface="Helvetica" charset="-52"/>
              </a:rPr>
              <a:t>Insert tab </a:t>
            </a:r>
            <a:r>
              <a:rPr lang="en-US" altLang="x-none" sz="2400" dirty="0">
                <a:solidFill>
                  <a:srgbClr val="323333"/>
                </a:solidFill>
                <a:ea typeface="Helvetica" charset="-52"/>
              </a:rPr>
              <a:t>and select </a:t>
            </a:r>
            <a:r>
              <a:rPr lang="en-US" altLang="x-none" sz="2400" dirty="0">
                <a:solidFill>
                  <a:schemeClr val="accent1"/>
                </a:solidFill>
                <a:ea typeface="Helvetica" charset="-52"/>
              </a:rPr>
              <a:t>Symbol</a:t>
            </a:r>
            <a:r>
              <a:rPr lang="en-US" altLang="x-none" sz="2400" dirty="0">
                <a:solidFill>
                  <a:srgbClr val="323333"/>
                </a:solidFill>
                <a:ea typeface="Helvetica" charset="-52"/>
              </a:rPr>
              <a:t>. Next, in the pop-up window set the font to Ariel and select the appropriate subset, generally </a:t>
            </a:r>
            <a:r>
              <a:rPr lang="en-US" altLang="x-none" sz="2400" dirty="0">
                <a:solidFill>
                  <a:schemeClr val="accent1"/>
                </a:solidFill>
                <a:ea typeface="Helvetica" charset="-52"/>
              </a:rPr>
              <a:t>Mathematical Operations</a:t>
            </a:r>
            <a:r>
              <a:rPr lang="en-US" altLang="x-none" sz="2400" dirty="0">
                <a:solidFill>
                  <a:srgbClr val="323333"/>
                </a:solidFill>
                <a:ea typeface="Helvetica" charset="-52"/>
              </a:rPr>
              <a:t>.</a:t>
            </a:r>
            <a:endParaRPr lang="en-US" altLang="x-none" sz="2400" dirty="0">
              <a:solidFill>
                <a:srgbClr val="323333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rgbClr val="323333"/>
                </a:solidFill>
                <a:effectLst/>
              </a:rPr>
              <a:t>After pasting text from another program into PowerPoint, review to be sure that and formatting and special symbols pasted correctly. </a:t>
            </a:r>
          </a:p>
          <a:p>
            <a:pPr>
              <a:buFont typeface="Arial" charset="0"/>
              <a:buChar char="•"/>
            </a:pPr>
            <a:endParaRPr lang="en-US" sz="2400" dirty="0">
              <a:solidFill>
                <a:srgbClr val="323333"/>
              </a:solidFill>
            </a:endParaRPr>
          </a:p>
          <a:p>
            <a:r>
              <a:rPr lang="en-US" sz="3600" b="1" dirty="0">
                <a:solidFill>
                  <a:srgbClr val="323333"/>
                </a:solidFill>
              </a:rPr>
              <a:t>Poster Organization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Scientific poster generally, but not always, include the following section headings: Abstract, Question/Problem, Background, Methods, Results, Conclusions, Citations and Acknowledgements. Every field has unique expectations, consult your mentor/instructor.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23333"/>
                </a:solidFill>
              </a:rPr>
              <a:t>Avoid plagiarism by including a citations section.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23333"/>
              </a:solidFill>
            </a:endParaRPr>
          </a:p>
          <a:p>
            <a:pPr>
              <a:buFont typeface="Arial" charset="0"/>
              <a:buChar char="•"/>
            </a:pPr>
            <a:endParaRPr lang="en-US" sz="2400" dirty="0">
              <a:solidFill>
                <a:srgbClr val="323333"/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FC1CB6-40F9-4AB7-ADFB-B217D8973224}"/>
              </a:ext>
            </a:extLst>
          </p:cNvPr>
          <p:cNvSpPr/>
          <p:nvPr/>
        </p:nvSpPr>
        <p:spPr>
          <a:xfrm>
            <a:off x="-13228321" y="29498736"/>
            <a:ext cx="1124615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23333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Poster Filenames:</a:t>
            </a:r>
            <a:endParaRPr lang="en-US" sz="3600" b="1" dirty="0">
              <a:solidFill>
                <a:srgbClr val="323333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x-none" sz="2400" dirty="0"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If printing on campus, please use this format to name your poster file: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x-none" sz="2400" dirty="0" err="1">
                <a:solidFill>
                  <a:srgbClr val="2F2F2F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Lastname</a:t>
            </a:r>
            <a:r>
              <a:rPr lang="en-US" altLang="x-none" sz="2400" dirty="0">
                <a:solidFill>
                  <a:srgbClr val="2F2F2F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-course number. 		i.e. Smith-TECH1055      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x-none" sz="2400" dirty="0">
                <a:solidFill>
                  <a:srgbClr val="2F2F2F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-or- for non-course projects: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x-none" sz="2400" i="0" u="none" strike="noStrike" cap="none" normalizeH="0" baseline="0" dirty="0" err="1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Lastname</a:t>
            </a: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-UR-</a:t>
            </a:r>
            <a:r>
              <a:rPr lang="en-US" altLang="x-none" sz="2400" dirty="0" err="1">
                <a:solidFill>
                  <a:srgbClr val="2F2F2F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F</a:t>
            </a:r>
            <a:r>
              <a:rPr kumimoji="0" lang="en-US" altLang="x-none" sz="2400" i="0" u="none" strike="noStrike" cap="none" normalizeH="0" baseline="0" dirty="0" err="1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irstWordsInTitle</a:t>
            </a: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	i.e. Smith-UR-</a:t>
            </a:r>
            <a:r>
              <a:rPr kumimoji="0" lang="en-US" altLang="x-none" sz="2400" i="0" u="none" strike="noStrike" cap="none" normalizeH="0" baseline="0" dirty="0" err="1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ComparisonOfTallgrass</a:t>
            </a:r>
            <a:endParaRPr kumimoji="0" lang="en-US" altLang="x-none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x-none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323333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Saving the presentation as PDF file for Printing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x-none" sz="2400" dirty="0"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Newer than PowerPoint 2016:</a:t>
            </a: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x-none" sz="2400" dirty="0"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Save as .ppt with the desired file name.</a:t>
            </a: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Click </a:t>
            </a:r>
            <a:r>
              <a:rPr lang="en-US" altLang="x-none" sz="2400" dirty="0"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the </a:t>
            </a:r>
            <a:r>
              <a:rPr lang="en-US" altLang="x-none" sz="2400" dirty="0">
                <a:solidFill>
                  <a:schemeClr val="accent1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File tab </a:t>
            </a:r>
            <a:r>
              <a:rPr lang="en-US" altLang="x-none" sz="2400" dirty="0"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and then click </a:t>
            </a:r>
            <a:r>
              <a:rPr lang="en-US" altLang="x-none" sz="2400" dirty="0">
                <a:solidFill>
                  <a:schemeClr val="accent1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Save as Adobe PDF</a:t>
            </a:r>
            <a:r>
              <a:rPr lang="en-US" altLang="x-none" sz="2400" dirty="0"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.</a:t>
            </a:r>
            <a:endParaRPr kumimoji="0" lang="en-US" altLang="x-none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x-none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PowerPoint 2016</a:t>
            </a: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 &amp; older:</a:t>
            </a:r>
            <a:endParaRPr kumimoji="0" lang="x-none" altLang="x-none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Click the 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File tab 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and then click 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Expor</a:t>
            </a: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t</a:t>
            </a: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.</a:t>
            </a:r>
            <a:endParaRPr kumimoji="0" lang="x-none" altLang="x-none" sz="2400" i="0" u="none" strike="noStrike" cap="none" normalizeH="0" baseline="0" dirty="0">
              <a:ln>
                <a:noFill/>
              </a:ln>
              <a:solidFill>
                <a:srgbClr val="2F2F2F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Click 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Create PDF/XPS Document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, then click 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Create PDF/XPS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. </a:t>
            </a:r>
            <a:r>
              <a:rPr kumimoji="0" lang="x-none" altLang="x-none" sz="24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 </a:t>
            </a:r>
            <a:endParaRPr kumimoji="0" lang="x-none" altLang="x-none" sz="2400" i="0" u="none" strike="noStrike" cap="none" normalizeH="0" baseline="0" dirty="0">
              <a:ln>
                <a:noFill/>
              </a:ln>
              <a:solidFill>
                <a:srgbClr val="2F2F2F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kumimoji="0" lang="x-none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In the Publish as PDF or XPS box, choose a location to save the file to</a:t>
            </a: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 and name the file.</a:t>
            </a:r>
            <a:endParaRPr lang="en-US" altLang="x-none" sz="2400" dirty="0">
              <a:solidFill>
                <a:srgbClr val="2F2F2F"/>
              </a:solidFill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x-none" sz="2400" i="0" u="none" strike="noStrike" cap="none" normalizeH="0" baseline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4.</a:t>
            </a:r>
            <a:r>
              <a:rPr kumimoji="0" lang="en-US" altLang="x-none" sz="2400" i="0" u="none" strike="noStrike" cap="none" normalizeH="0" dirty="0">
                <a:ln>
                  <a:noFill/>
                </a:ln>
                <a:solidFill>
                  <a:srgbClr val="2F2F2F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 Choose </a:t>
            </a:r>
            <a:r>
              <a:rPr kumimoji="0" lang="en-US" altLang="x-none" sz="2400" i="0" u="none" strike="noStrike" cap="none" normalizeH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export</a:t>
            </a:r>
            <a:r>
              <a:rPr lang="en-US" altLang="x-none" sz="2400" dirty="0"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x-none" sz="2400" i="0" u="none" strike="noStrike" cap="none" normalizeH="0" baseline="0" dirty="0">
              <a:ln>
                <a:noFill/>
              </a:ln>
              <a:solidFill>
                <a:srgbClr val="2F2F2F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x-none" sz="2400" b="1" dirty="0">
                <a:solidFill>
                  <a:srgbClr val="2F2F2F"/>
                </a:solidFill>
                <a:latin typeface="Arial" panose="020B0604020202020204" pitchFamily="34" charset="0"/>
                <a:ea typeface="Helvetica" charset="-52"/>
                <a:cs typeface="Arial" panose="020B0604020202020204" pitchFamily="34" charset="0"/>
              </a:rPr>
              <a:t>AFTER saving as PDF, review the poster a final time, including checking all symbols, text formatting, and text in tables and charts.</a:t>
            </a:r>
            <a:endParaRPr kumimoji="0" lang="x-none" altLang="x-none" sz="2400" b="1" i="0" u="none" strike="noStrike" cap="none" normalizeH="0" baseline="0" dirty="0">
              <a:ln>
                <a:noFill/>
              </a:ln>
              <a:solidFill>
                <a:srgbClr val="2F2F2F"/>
              </a:solidFill>
              <a:effectLst/>
              <a:latin typeface="Arial" panose="020B0604020202020204" pitchFamily="34" charset="0"/>
              <a:ea typeface="Helvetica" charset="-52"/>
              <a:cs typeface="Arial" panose="020B0604020202020204" pitchFamily="34" charset="0"/>
            </a:endParaRPr>
          </a:p>
        </p:txBody>
      </p:sp>
      <p:sp>
        <p:nvSpPr>
          <p:cNvPr id="16" name="AutoShape 3" descr="558b20d-7545-4cbc-9d80-31afa88b96d4.png">
            <a:extLst>
              <a:ext uri="{FF2B5EF4-FFF2-40B4-BE49-F238E27FC236}">
                <a16:creationId xmlns:a16="http://schemas.microsoft.com/office/drawing/2014/main" id="{92852084-8FE3-4DA8-B8E2-BD5090942E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304800" y="396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D4A50C-D109-4206-8214-A047FCC14301}"/>
              </a:ext>
            </a:extLst>
          </p:cNvPr>
          <p:cNvSpPr txBox="1"/>
          <p:nvPr/>
        </p:nvSpPr>
        <p:spPr>
          <a:xfrm>
            <a:off x="-13228322" y="6742905"/>
            <a:ext cx="112461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IMPORTANT</a:t>
            </a:r>
          </a:p>
          <a:p>
            <a:r>
              <a:rPr lang="en-US" sz="3600" dirty="0"/>
              <a:t>To set your Department or Center Lock-up (logo):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From the Home tab, select Layout.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Select the layout for your department or center.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Edit the year in the lower right corner.</a:t>
            </a:r>
          </a:p>
          <a:p>
            <a:endParaRPr lang="en-US" sz="3600" dirty="0"/>
          </a:p>
          <a:p>
            <a:r>
              <a:rPr lang="en-US" sz="3600" dirty="0"/>
              <a:t>If your department or center is not available, select the </a:t>
            </a:r>
            <a:r>
              <a:rPr lang="en-US" sz="3600" dirty="0">
                <a:solidFill>
                  <a:schemeClr val="accent1"/>
                </a:solidFill>
              </a:rPr>
              <a:t>UNI –General</a:t>
            </a:r>
            <a:r>
              <a:rPr lang="en-US" sz="3600" dirty="0"/>
              <a:t> Layout.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702E5A-373C-4B4D-A17A-9CD3E0B882BD}"/>
              </a:ext>
            </a:extLst>
          </p:cNvPr>
          <p:cNvSpPr txBox="1"/>
          <p:nvPr/>
        </p:nvSpPr>
        <p:spPr>
          <a:xfrm>
            <a:off x="41513760" y="37296893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+mj-lt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41106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21 1UNI Brand Colors - Formal">
      <a:dk1>
        <a:sysClr val="windowText" lastClr="000000"/>
      </a:dk1>
      <a:lt1>
        <a:sysClr val="window" lastClr="FFFFFF"/>
      </a:lt1>
      <a:dk2>
        <a:srgbClr val="2E1A47"/>
      </a:dk2>
      <a:lt2>
        <a:srgbClr val="E5E1E6"/>
      </a:lt2>
      <a:accent1>
        <a:srgbClr val="500778"/>
      </a:accent1>
      <a:accent2>
        <a:srgbClr val="FFB500"/>
      </a:accent2>
      <a:accent3>
        <a:srgbClr val="9A7611"/>
      </a:accent3>
      <a:accent4>
        <a:srgbClr val="D6D2C4"/>
      </a:accent4>
      <a:accent5>
        <a:srgbClr val="A7A8AA"/>
      </a:accent5>
      <a:accent6>
        <a:srgbClr val="C6DAE7"/>
      </a:accent6>
      <a:hlink>
        <a:srgbClr val="500778"/>
      </a:hlink>
      <a:folHlink>
        <a:srgbClr val="AC4F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8806E1C-531E-4BF2-94D3-BF36EFCBC9B0}" vid="{63C1DB6A-6DA4-4767-BEFD-D7DC4CF7E7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701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University of Northern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Marcy M Seavey</dc:creator>
  <cp:keywords>UR; poster</cp:keywords>
  <dc:description>Use Slide Layout to select poster for correct department.</dc:description>
  <cp:lastModifiedBy>Marcy M Seavey</cp:lastModifiedBy>
  <cp:revision>1</cp:revision>
  <cp:lastPrinted>2021-06-21T21:02:34Z</cp:lastPrinted>
  <dcterms:created xsi:type="dcterms:W3CDTF">2023-09-28T19:24:24Z</dcterms:created>
  <dcterms:modified xsi:type="dcterms:W3CDTF">2023-09-28T19:47:22Z</dcterms:modified>
  <cp:category>Undergraduate Research;STEM;Scientific Poster</cp:category>
</cp:coreProperties>
</file>